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6" r:id="rId1"/>
  </p:sldMasterIdLst>
  <p:notesMasterIdLst>
    <p:notesMasterId r:id="rId27"/>
  </p:notesMasterIdLst>
  <p:handoutMasterIdLst>
    <p:handoutMasterId r:id="rId28"/>
  </p:handoutMasterIdLst>
  <p:sldIdLst>
    <p:sldId id="275" r:id="rId2"/>
    <p:sldId id="277" r:id="rId3"/>
    <p:sldId id="303" r:id="rId4"/>
    <p:sldId id="301" r:id="rId5"/>
    <p:sldId id="278" r:id="rId6"/>
    <p:sldId id="279" r:id="rId7"/>
    <p:sldId id="305" r:id="rId8"/>
    <p:sldId id="306" r:id="rId9"/>
    <p:sldId id="285" r:id="rId10"/>
    <p:sldId id="286" r:id="rId11"/>
    <p:sldId id="294" r:id="rId12"/>
    <p:sldId id="261" r:id="rId13"/>
    <p:sldId id="287" r:id="rId14"/>
    <p:sldId id="264" r:id="rId15"/>
    <p:sldId id="295" r:id="rId16"/>
    <p:sldId id="296" r:id="rId17"/>
    <p:sldId id="292" r:id="rId18"/>
    <p:sldId id="293" r:id="rId19"/>
    <p:sldId id="270" r:id="rId20"/>
    <p:sldId id="271" r:id="rId21"/>
    <p:sldId id="297" r:id="rId22"/>
    <p:sldId id="299" r:id="rId23"/>
    <p:sldId id="291" r:id="rId24"/>
    <p:sldId id="302" r:id="rId25"/>
    <p:sldId id="308" r:id="rId26"/>
  </p:sldIdLst>
  <p:sldSz cx="9144000" cy="6858000" type="screen4x3"/>
  <p:notesSz cx="6950075" cy="9236075"/>
  <p:defaultTextStyle>
    <a:defPPr>
      <a:defRPr lang="en-GB"/>
    </a:defPPr>
    <a:lvl1pPr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ctr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0337" autoAdjust="0"/>
  </p:normalViewPr>
  <p:slideViewPr>
    <p:cSldViewPr>
      <p:cViewPr varScale="1">
        <p:scale>
          <a:sx n="76" d="100"/>
          <a:sy n="76" d="100"/>
        </p:scale>
        <p:origin x="101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66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1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250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971" y="0"/>
            <a:ext cx="3012500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378"/>
            <a:ext cx="3012501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971" y="8772378"/>
            <a:ext cx="3012500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52B2CC-53C8-415E-9191-F202383BE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97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6950075" cy="92360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010897" cy="460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39178" y="0"/>
            <a:ext cx="3010897" cy="460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6677" y="4387767"/>
            <a:ext cx="5096722" cy="41559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8775533"/>
            <a:ext cx="3010897" cy="460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39178" y="8775533"/>
            <a:ext cx="3010897" cy="460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176E168-366E-4271-AB37-616645D71A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0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805E70-868B-4D27-9257-F1AA225BC6B5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7898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15B1EF-3A2D-474A-A854-C7B3A95EB38A}" type="slidenum">
              <a:rPr lang="en-GB" smtClean="0"/>
              <a:pPr/>
              <a:t>19</a:t>
            </a:fld>
            <a:endParaRPr lang="en-GB" dirty="0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9625" cy="3465513"/>
          </a:xfrm>
          <a:ln/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6676" y="4387767"/>
            <a:ext cx="5098325" cy="4159073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2513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0BC78B-83A5-4791-B047-E464CA7F44DD}" type="slidenum">
              <a:rPr lang="en-GB" smtClean="0"/>
              <a:pPr/>
              <a:t>20</a:t>
            </a:fld>
            <a:endParaRPr lang="en-GB" dirty="0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71974" y="692391"/>
            <a:ext cx="4607731" cy="3463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6" name="Text Box 2"/>
          <p:cNvSpPr>
            <a:spLocks noGrp="1" noChangeArrowheads="1"/>
          </p:cNvSpPr>
          <p:nvPr>
            <p:ph type="body"/>
          </p:nvPr>
        </p:nvSpPr>
        <p:spPr>
          <a:xfrm>
            <a:off x="926676" y="4387766"/>
            <a:ext cx="5098325" cy="4157496"/>
          </a:xfrm>
          <a:noFill/>
          <a:ln/>
        </p:spPr>
        <p:txBody>
          <a:bodyPr/>
          <a:lstStyle/>
          <a:p>
            <a:pPr marL="457200" lvl="1" indent="0" eaLnBrk="1" hangingPunct="1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100" dirty="0" smtClean="0">
              <a:cs typeface="Times New Roman" pitchFamily="18" charset="0"/>
            </a:endParaRPr>
          </a:p>
          <a:p>
            <a:pPr eaLnBrk="1" hangingPunct="1">
              <a:spcBef>
                <a:spcPts val="4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1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4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0D191A-6536-43F8-A09D-1B580FF6528E}" type="slidenum">
              <a:rPr lang="en-GB" smtClean="0"/>
              <a:pPr/>
              <a:t>2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1630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9DB89B-39B7-4C23-9F55-873006C88151}" type="slidenum">
              <a:rPr lang="en-GB" smtClean="0"/>
              <a:pPr/>
              <a:t>5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5185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FC1914-59CA-49DB-894B-28122300DAF4}" type="slidenum">
              <a:rPr lang="en-GB" smtClean="0"/>
              <a:pPr/>
              <a:t>6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40978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416FB4-AD18-43FA-94C0-09D983A0E11A}" type="slidenum">
              <a:rPr lang="en-GB" smtClean="0"/>
              <a:pPr/>
              <a:t>11</a:t>
            </a:fld>
            <a:endParaRPr lang="en-GB" dirty="0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71974" y="692391"/>
            <a:ext cx="4607731" cy="3463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72" name="Text Box 2"/>
          <p:cNvSpPr>
            <a:spLocks noGrp="1" noChangeArrowheads="1"/>
          </p:cNvSpPr>
          <p:nvPr>
            <p:ph type="body"/>
          </p:nvPr>
        </p:nvSpPr>
        <p:spPr>
          <a:xfrm>
            <a:off x="926676" y="4387766"/>
            <a:ext cx="5098325" cy="4157496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0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11D173-7223-4729-B5E9-C409CA625E06}" type="slidenum">
              <a:rPr lang="en-GB" smtClean="0"/>
              <a:pPr/>
              <a:t>12</a:t>
            </a:fld>
            <a:endParaRPr lang="en-GB" dirty="0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9625" cy="3465513"/>
          </a:xfrm>
          <a:ln/>
        </p:spPr>
      </p:sp>
      <p:sp>
        <p:nvSpPr>
          <p:cNvPr id="337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6676" y="4387767"/>
            <a:ext cx="5098325" cy="4069172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331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089F1E-2F82-46E1-85C0-B38BD53C4C69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9625" cy="3465513"/>
          </a:xfrm>
          <a:ln/>
        </p:spPr>
      </p:sp>
      <p:sp>
        <p:nvSpPr>
          <p:cNvPr id="348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6676" y="4387767"/>
            <a:ext cx="5098325" cy="4159073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624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EAE87A-D279-4DBC-8125-7C9605FD9BFA}" type="slidenum">
              <a:rPr lang="en-GB" smtClean="0"/>
              <a:pPr/>
              <a:t>17</a:t>
            </a:fld>
            <a:endParaRPr lang="en-GB" dirty="0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9625" cy="3465513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6676" y="4387767"/>
            <a:ext cx="5098325" cy="4159073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755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43B3BF-7BAC-4C93-9CA5-F79130EC003B}" type="slidenum">
              <a:rPr lang="en-GB" smtClean="0"/>
              <a:pPr/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9625" cy="3465513"/>
          </a:xfrm>
          <a:ln/>
        </p:spPr>
      </p:sp>
      <p:sp>
        <p:nvSpPr>
          <p:cNvPr id="358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6676" y="4387767"/>
            <a:ext cx="5098325" cy="4159073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81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FFB81-2861-44EF-A8FE-1A8367F27BC3}" type="datetimeFigureOut">
              <a:rPr lang="en-US" smtClean="0"/>
              <a:pPr>
                <a:defRPr/>
              </a:pPr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58356-B6F2-4EE5-911C-09762681F3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1540B4-2C6C-4E8D-9FD2-410BAAD3FD48}" type="datetimeFigureOut">
              <a:rPr lang="en-US" smtClean="0"/>
              <a:pPr>
                <a:defRPr/>
              </a:pPr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69BF1-41A2-4791-A567-5788387C66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DD19C2-BEA4-4CB3-9462-1CB163F85D32}" type="datetimeFigureOut">
              <a:rPr lang="en-US" smtClean="0"/>
              <a:pPr>
                <a:defRPr/>
              </a:pPr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DA625-185D-4674-B7CD-8F36FD6F2D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C8832-6C33-473E-94C1-6C007056BDA5}" type="datetimeFigureOut">
              <a:rPr lang="en-US" smtClean="0"/>
              <a:pPr>
                <a:defRPr/>
              </a:pPr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D0336-C5C0-4CF5-B6C3-F4546A0A59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E1F62-D7E1-4135-A736-75E35C57D18D}" type="datetimeFigureOut">
              <a:rPr lang="en-US" smtClean="0"/>
              <a:pPr>
                <a:defRPr/>
              </a:pPr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C8D70-EB45-4A53-A2B6-BB70D6E8E5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60CF7-CBD1-4795-8EC6-766DF89A8B5F}" type="datetimeFigureOut">
              <a:rPr lang="en-US" smtClean="0"/>
              <a:pPr>
                <a:defRPr/>
              </a:pPr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106DE-B04B-41C2-9E3B-6FC78ABFA4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25829-F1BF-4137-B71C-1F2A3A331DFF}" type="datetimeFigureOut">
              <a:rPr lang="en-US" smtClean="0"/>
              <a:pPr>
                <a:defRPr/>
              </a:pPr>
              <a:t>9/30/2016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4B26F-426E-4821-A411-B23B244DCD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96182-33D7-468E-9128-F185147F2B82}" type="datetimeFigureOut">
              <a:rPr lang="en-US" smtClean="0"/>
              <a:pPr>
                <a:defRPr/>
              </a:pPr>
              <a:t>9/30/2016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5806B-6C0F-4E8A-A3BC-47F962C8CB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51FE-077A-4C78-8877-7EAE92AADD6C}" type="datetimeFigureOut">
              <a:rPr lang="en-US" smtClean="0"/>
              <a:pPr>
                <a:defRPr/>
              </a:pPr>
              <a:t>9/30/2016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D5102-39C7-4FF8-B09F-5FD4D18116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F3D5F-33EA-4953-A13D-F8E29F9DDCC8}" type="datetimeFigureOut">
              <a:rPr lang="en-US" smtClean="0"/>
              <a:pPr>
                <a:defRPr/>
              </a:pPr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DBB2E-C8C8-46C5-9345-2329ED9E52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7F329-FC5C-46CC-8D38-63FAC9097150}" type="datetimeFigureOut">
              <a:rPr lang="en-US" smtClean="0"/>
              <a:pPr>
                <a:defRPr/>
              </a:pPr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6C9CF-8DC2-444C-876A-D7C5E7B355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7AF406-51E1-4BCE-BB43-9821B4342C32}" type="datetimeFigureOut">
              <a:rPr lang="en-US" smtClean="0"/>
              <a:pPr>
                <a:defRPr/>
              </a:pPr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F527B83-23C8-449F-94ED-FE7E608B5A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xzSNZdbJPlCUkV5PwR8CiHxsXL-lRxH3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068888" y="3607496"/>
            <a:ext cx="68580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 defTabSz="914400">
              <a:defRPr/>
            </a:pPr>
            <a:r>
              <a:rPr lang="en-US" sz="5400" dirty="0"/>
              <a:t>Résumé </a:t>
            </a:r>
            <a:r>
              <a:rPr lang="en-US" sz="5400" b="1" i="1" dirty="0"/>
              <a:t>Mise en place</a:t>
            </a:r>
            <a:r>
              <a:rPr lang="en-US" sz="5400" dirty="0"/>
              <a:t> </a:t>
            </a: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307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71600" y="51054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+mn-lt"/>
              </a:rPr>
              <a:t>A Résumé Workshop for Culinary Arts Students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3"/>
          <a:stretch/>
        </p:blipFill>
        <p:spPr bwMode="auto">
          <a:xfrm>
            <a:off x="4038599" y="874017"/>
            <a:ext cx="4138547" cy="27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2049049"/>
            <a:ext cx="4648200" cy="1608551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I want a job with a company who will value me and allow me to grow and gain experience.                          </a:t>
            </a:r>
          </a:p>
          <a:p>
            <a:pPr marL="265176" indent="-265176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>
                <a:latin typeface="+mn-lt"/>
                <a:cs typeface="+mn-cs"/>
              </a:rPr>
              <a:t>vs.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762000" y="533400"/>
            <a:ext cx="7772400" cy="1143000"/>
          </a:xfrm>
          <a:prstGeom prst="rect">
            <a:avLst/>
          </a:prstGeom>
        </p:spPr>
        <p:txBody>
          <a:bodyPr lIns="0" tIns="0" rIns="0" bIns="0" anchor="b">
            <a:normAutofit lnSpcReduction="10000"/>
          </a:bodyPr>
          <a:lstStyle/>
          <a:p>
            <a:pPr algn="l" defTabSz="914400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dirty="0">
                <a:latin typeface="+mj-lt"/>
                <a:ea typeface="+mj-ea"/>
                <a:cs typeface="+mj-cs"/>
              </a:rPr>
              <a:t>Parts of a Résumé:  </a:t>
            </a:r>
            <a:endParaRPr lang="en-GB" sz="3000" dirty="0" smtClean="0">
              <a:latin typeface="+mj-lt"/>
              <a:ea typeface="+mj-ea"/>
              <a:cs typeface="+mj-cs"/>
            </a:endParaRPr>
          </a:p>
          <a:p>
            <a:pPr algn="l" defTabSz="914400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Objective </a:t>
            </a:r>
            <a:r>
              <a:rPr lang="en-GB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Statement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67244"/>
            <a:ext cx="3433763" cy="447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609600" y="3657600"/>
            <a:ext cx="4495800" cy="25146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Seeking a Sous Chef position with </a:t>
            </a:r>
            <a:r>
              <a:rPr lang="en-US" sz="2000" dirty="0" err="1" smtClean="0"/>
              <a:t>Bacara</a:t>
            </a:r>
            <a:r>
              <a:rPr lang="en-US" sz="2000" dirty="0" smtClean="0"/>
              <a:t> Resort &amp; Spa, utilizing my food styling skills for banquet, buffet and a la carte presentation.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/>
              <a:t>or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/>
              <a:t>Seeking Sous Chef position at </a:t>
            </a:r>
            <a:r>
              <a:rPr lang="en-US" sz="2000" dirty="0" err="1" smtClean="0"/>
              <a:t>Bacara</a:t>
            </a:r>
            <a:r>
              <a:rPr lang="en-US" sz="2000" dirty="0" smtClean="0"/>
              <a:t> Resort &amp; Spa</a:t>
            </a:r>
          </a:p>
          <a:p>
            <a:pPr fontAlgn="auto">
              <a:spcAft>
                <a:spcPts val="0"/>
              </a:spcAft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9600"/>
            <a:ext cx="7391400" cy="1144588"/>
          </a:xfrm>
        </p:spPr>
        <p:txBody>
          <a:bodyPr lIns="90000" tIns="46800" rIns="90000" bIns="46800"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dirty="0" smtClean="0">
                <a:solidFill>
                  <a:schemeClr val="tx1"/>
                </a:solidFill>
              </a:rPr>
              <a:t>Parts of a Résumé: </a:t>
            </a:r>
            <a:br>
              <a:rPr lang="en-GB" sz="3000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Qualifications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81008"/>
            <a:ext cx="5029200" cy="4191192"/>
          </a:xfrm>
        </p:spPr>
        <p:txBody>
          <a:bodyPr lIns="90000" tIns="46800" rIns="90000" bIns="46800">
            <a:normAutofit/>
          </a:bodyPr>
          <a:lstStyle/>
          <a:p>
            <a:pPr marL="274320" indent="-274320" fontAlgn="auto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Summarize your key strengths for the position</a:t>
            </a:r>
          </a:p>
          <a:p>
            <a:pPr marL="274320" indent="-274320" fontAlgn="auto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Can be called other things: Professional Profile, Culinary Excellence, Culinary Highlights</a:t>
            </a:r>
          </a:p>
          <a:p>
            <a:pPr marL="274320" indent="-274320" fontAlgn="auto">
              <a:lnSpc>
                <a:spcPct val="90000"/>
              </a:lnSpc>
              <a:spcBef>
                <a:spcPts val="7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Not too many items (Roughly 3-5)</a:t>
            </a:r>
          </a:p>
          <a:p>
            <a:pPr marL="274320" indent="-27432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Be specific – paint a picture</a:t>
            </a:r>
          </a:p>
          <a:p>
            <a:pPr marL="274320" indent="-27432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This area should be ESPECIALLY tailored to position</a:t>
            </a:r>
          </a:p>
          <a:p>
            <a:pPr marL="274320" indent="-27432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Speak THEIR language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199"/>
            <a:ext cx="2852738" cy="367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077200" cy="1143000"/>
          </a:xfrm>
        </p:spPr>
        <p:txBody>
          <a:bodyPr tIns="0">
            <a:norm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dirty="0" smtClean="0">
                <a:solidFill>
                  <a:schemeClr val="tx1"/>
                </a:solidFill>
              </a:rPr>
              <a:t>Parts of a Résumé: 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4038600" cy="3810000"/>
          </a:xfrm>
        </p:spPr>
        <p:txBody>
          <a:bodyPr lIns="0" tIns="0" rIns="0" bIns="0"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GB" sz="1800" dirty="0" smtClean="0"/>
              <a:t>Don’t underestimate the importance of your education on your résumé</a:t>
            </a:r>
          </a:p>
          <a:p>
            <a:pPr marL="0" indent="0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endParaRPr lang="en-GB" sz="1800" dirty="0" smtClean="0"/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GB" sz="1800" dirty="0" smtClean="0"/>
              <a:t>Think in terms of skills and experience...just like describing professional experience</a:t>
            </a:r>
          </a:p>
          <a:p>
            <a:pPr marL="0" indent="0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endParaRPr lang="en-GB" sz="1800" dirty="0" smtClean="0"/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GB" sz="1800" dirty="0" smtClean="0"/>
              <a:t>List coursework and projects when applicable</a:t>
            </a:r>
          </a:p>
          <a:p>
            <a:pPr marL="0" indent="0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endParaRPr lang="en-GB" sz="1800" dirty="0" smtClean="0"/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GB" sz="1800" dirty="0" smtClean="0"/>
              <a:t>SBCC can be your calling card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1800" dirty="0" smtClean="0"/>
          </a:p>
          <a:p>
            <a:pPr marL="265113" indent="-265113"/>
            <a:endParaRPr lang="en-GB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45" y="1828800"/>
            <a:ext cx="3286125" cy="426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639763"/>
            <a:ext cx="7924800" cy="960437"/>
          </a:xfrm>
          <a:prstGeom prst="rect">
            <a:avLst/>
          </a:prstGeom>
        </p:spPr>
        <p:txBody>
          <a:bodyPr/>
          <a:lstStyle/>
          <a:p>
            <a:pPr algn="l" defTabSz="914400" fontAlgn="auto">
              <a:spcAft>
                <a:spcPts val="0"/>
              </a:spcAft>
              <a:defRPr/>
            </a:pPr>
            <a:r>
              <a:rPr lang="en-US" sz="50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Education Example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676400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1905000"/>
            <a:ext cx="8001000" cy="4495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000" dirty="0">
                <a:latin typeface="+mn-lt"/>
                <a:cs typeface="+mn-cs"/>
              </a:rPr>
              <a:t>Santa Barbara City College, Santa Barbara, </a:t>
            </a:r>
            <a:r>
              <a:rPr lang="en-US" sz="2000" dirty="0" smtClean="0">
                <a:latin typeface="+mn-lt"/>
                <a:cs typeface="+mn-cs"/>
              </a:rPr>
              <a:t>CA</a:t>
            </a:r>
            <a:endParaRPr lang="en-US" sz="2000" dirty="0">
              <a:latin typeface="+mn-lt"/>
              <a:cs typeface="+mn-cs"/>
            </a:endParaRPr>
          </a:p>
          <a:p>
            <a:pPr lvl="1" algn="l"/>
            <a:r>
              <a:rPr lang="en-US" sz="2000" b="1" dirty="0" smtClean="0"/>
              <a:t>A.S</a:t>
            </a:r>
            <a:r>
              <a:rPr lang="en-US" sz="2000" b="1" dirty="0"/>
              <a:t>., Culinary Arts,</a:t>
            </a:r>
            <a:r>
              <a:rPr lang="en-US" sz="2000" dirty="0"/>
              <a:t> Santa Barbara City College, Santa Barbara, CA, </a:t>
            </a:r>
            <a:r>
              <a:rPr lang="en-US" sz="2000" dirty="0" smtClean="0"/>
              <a:t>Expected graduation date: May 20XX</a:t>
            </a:r>
          </a:p>
          <a:p>
            <a:pPr algn="l" eaLnBrk="1" hangingPunct="1">
              <a:buFontTx/>
              <a:buNone/>
            </a:pPr>
            <a:endParaRPr lang="en-US" sz="2000" dirty="0"/>
          </a:p>
          <a:p>
            <a:pPr lvl="1" algn="l"/>
            <a:r>
              <a:rPr lang="en-US" sz="2000" dirty="0"/>
              <a:t>Honors: 3.6 GPA, Dean’s List (2 terms</a:t>
            </a:r>
            <a:r>
              <a:rPr lang="en-US" sz="2000" dirty="0" smtClean="0"/>
              <a:t>)</a:t>
            </a:r>
          </a:p>
          <a:p>
            <a:pPr lvl="1" algn="l"/>
            <a:endParaRPr lang="en-US" sz="2000" dirty="0"/>
          </a:p>
          <a:p>
            <a:pPr lvl="1" algn="l"/>
            <a:r>
              <a:rPr lang="en-US" sz="2000" dirty="0"/>
              <a:t>Related Coursework: Hospitality Sanitation &amp; Safety, Principles of Baking, Purchasing &amp; Receiving </a:t>
            </a:r>
          </a:p>
          <a:p>
            <a:pPr lvl="1" algn="l"/>
            <a:r>
              <a:rPr lang="en-US" sz="2000" dirty="0"/>
              <a:t>Special Projects: Vegetable and fruit carving demonstration, Pulled sugar competition. </a:t>
            </a:r>
            <a:endParaRPr lang="en-US" sz="1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79413"/>
            <a:ext cx="7543800" cy="1144587"/>
          </a:xfrm>
        </p:spPr>
        <p:txBody>
          <a:bodyPr lIns="90000" tIns="46800" rIns="90000" bIns="46800">
            <a:normAutofit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GB" sz="3000" dirty="0" smtClean="0">
                <a:solidFill>
                  <a:schemeClr val="tx1"/>
                </a:solidFill>
              </a:rPr>
              <a:t>Parts of a Résumé: 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05000"/>
            <a:ext cx="4876800" cy="4254500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BE CONSISTENT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Include: </a:t>
            </a:r>
            <a:r>
              <a:rPr lang="en-GB" sz="2400" i="1" dirty="0" smtClean="0"/>
              <a:t>Title, Organization, </a:t>
            </a:r>
            <a:r>
              <a:rPr lang="en-GB" sz="2400" b="1" i="1" dirty="0" smtClean="0"/>
              <a:t>City</a:t>
            </a:r>
            <a:r>
              <a:rPr lang="en-GB" sz="2400" i="1" dirty="0" smtClean="0"/>
              <a:t>, State, Dates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/>
              <a:t>Include accomplishments rather than duties in bullet form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cs typeface="Times New Roman" pitchFamily="18" charset="0"/>
              </a:rPr>
              <a:t>If your job title is not descriptive, consider replacing it with a functional title (Student Worker III = Asst Mgr of Graphics Lab)</a:t>
            </a:r>
            <a:endParaRPr lang="en-GB" sz="2400" dirty="0">
              <a:cs typeface="Times New Roman" pitchFamily="18" charset="0"/>
            </a:endParaRP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 smtClean="0">
                <a:cs typeface="Times New Roman" pitchFamily="18" charset="0"/>
              </a:rPr>
              <a:t>Note: Your degree is your “job title” under Education (i.e. AA, Graphic Design) </a:t>
            </a:r>
          </a:p>
          <a:p>
            <a:pPr marL="274320" indent="-274320" fontAlgn="auto"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400" dirty="0" smtClean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6372"/>
            <a:ext cx="3127796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62000"/>
            <a:ext cx="8183563" cy="1066800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GB" sz="50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Describing Work Experience</a:t>
            </a:r>
            <a:endParaRPr lang="en-US" sz="5000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2057400"/>
            <a:ext cx="8183563" cy="4187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dirty="0">
                <a:latin typeface="+mn-lt"/>
                <a:cs typeface="Times New Roman" pitchFamily="18" charset="0"/>
              </a:rPr>
              <a:t>Focus on accomplishments, not routine duties</a:t>
            </a: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GB" dirty="0">
              <a:latin typeface="+mn-lt"/>
              <a:cs typeface="Times New Roman" pitchFamily="18" charset="0"/>
            </a:endParaRP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dirty="0">
                <a:latin typeface="+mn-lt"/>
                <a:cs typeface="Times New Roman" pitchFamily="18" charset="0"/>
              </a:rPr>
              <a:t>Use ACTION verbs – created, managed, coordinated...</a:t>
            </a: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GB" dirty="0">
              <a:latin typeface="+mn-lt"/>
              <a:cs typeface="Times New Roman" pitchFamily="18" charset="0"/>
            </a:endParaRP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dirty="0">
                <a:latin typeface="+mn-lt"/>
                <a:cs typeface="Times New Roman" pitchFamily="18" charset="0"/>
              </a:rPr>
              <a:t>Use numbers (numerals) whenever you can: $9800, </a:t>
            </a:r>
            <a:br>
              <a:rPr lang="en-GB" dirty="0">
                <a:latin typeface="+mn-lt"/>
                <a:cs typeface="Times New Roman" pitchFamily="18" charset="0"/>
              </a:rPr>
            </a:br>
            <a:r>
              <a:rPr lang="en-GB" dirty="0">
                <a:latin typeface="+mn-lt"/>
                <a:cs typeface="Times New Roman" pitchFamily="18" charset="0"/>
              </a:rPr>
              <a:t>7 clients, 45%</a:t>
            </a: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GB" dirty="0">
              <a:latin typeface="+mn-lt"/>
              <a:cs typeface="Times New Roman" pitchFamily="18" charset="0"/>
            </a:endParaRP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dirty="0">
                <a:latin typeface="+mn-lt"/>
                <a:cs typeface="Times New Roman" pitchFamily="18" charset="0"/>
              </a:rPr>
              <a:t>Use a superlative whenever you can: first, best, </a:t>
            </a:r>
            <a:br>
              <a:rPr lang="en-GB" dirty="0">
                <a:latin typeface="+mn-lt"/>
                <a:cs typeface="Times New Roman" pitchFamily="18" charset="0"/>
              </a:rPr>
            </a:br>
            <a:r>
              <a:rPr lang="en-GB" dirty="0">
                <a:latin typeface="+mn-lt"/>
                <a:cs typeface="Times New Roman" pitchFamily="18" charset="0"/>
              </a:rPr>
              <a:t>fastest, largest</a:t>
            </a: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GB" dirty="0">
              <a:latin typeface="+mn-lt"/>
              <a:cs typeface="Times New Roman" pitchFamily="18" charset="0"/>
            </a:endParaRPr>
          </a:p>
          <a:p>
            <a:pPr marL="265176" indent="-265176" algn="l" defTabSz="9144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dirty="0">
                <a:latin typeface="+mn-lt"/>
                <a:cs typeface="Times New Roman" pitchFamily="18" charset="0"/>
              </a:rPr>
              <a:t>Write long on your first draft - you can edit later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5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Take a Management Point of View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2057400"/>
            <a:ext cx="7772400" cy="4068763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dirty="0">
                <a:latin typeface="+mn-lt"/>
                <a:cs typeface="+mn-cs"/>
              </a:rPr>
              <a:t>Provide budget data even if that did not personally interest you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dirty="0">
                <a:latin typeface="+mn-lt"/>
                <a:cs typeface="+mn-cs"/>
              </a:rPr>
              <a:t>Show some understanding of how your task fit into the company’s overall goals 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dirty="0">
                <a:latin typeface="+mn-lt"/>
                <a:cs typeface="+mn-cs"/>
              </a:rPr>
              <a:t>“Resulted in 5% reduction in inventory due to more efficient logistics, representing a one-time $5,000,000 savings to company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dirty="0">
                <a:latin typeface="+mn-lt"/>
                <a:cs typeface="+mn-cs"/>
              </a:rPr>
              <a:t>Are you contributing to the “bottom line</a:t>
            </a:r>
            <a:r>
              <a:rPr lang="en-US" dirty="0" smtClean="0">
                <a:latin typeface="+mn-lt"/>
                <a:cs typeface="+mn-cs"/>
              </a:rPr>
              <a:t>” or goals of the business?   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871663"/>
            <a:ext cx="7772400" cy="3679825"/>
          </a:xfrm>
        </p:spPr>
        <p:txBody>
          <a:bodyPr lIns="90000" tIns="46800" rIns="90000" bIns="46800">
            <a:normAutofit fontScale="92500"/>
          </a:bodyPr>
          <a:lstStyle/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1997-1999 Swersky Construction, Santa Barbara, CA</a:t>
            </a:r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Bob Swersky,  Supervisor</a:t>
            </a:r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1235 Overlook Drive</a:t>
            </a:r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smtClean="0"/>
              <a:t>805-620-7314</a:t>
            </a:r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3000" dirty="0" smtClean="0"/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800" dirty="0" err="1" smtClean="0"/>
              <a:t>Laborer</a:t>
            </a:r>
            <a:r>
              <a:rPr lang="en-GB" sz="2800" dirty="0" smtClean="0"/>
              <a:t>– hammered nails, thumbs; mastered expletives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81000" y="379413"/>
            <a:ext cx="8305800" cy="1144587"/>
          </a:xfrm>
          <a:prstGeom prst="rect">
            <a:avLst/>
          </a:prstGeom>
        </p:spPr>
        <p:txBody>
          <a:bodyPr lIns="90000" tIns="46800" rIns="90000" bIns="46800" anchor="b">
            <a:normAutofit/>
          </a:bodyPr>
          <a:lstStyle/>
          <a:p>
            <a:pPr defTabSz="914400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Experience Example </a:t>
            </a:r>
            <a:r>
              <a:rPr lang="en-GB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#1</a:t>
            </a:r>
            <a:endParaRPr lang="en-GB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455613"/>
            <a:ext cx="7162800" cy="1144587"/>
          </a:xfrm>
        </p:spPr>
        <p:txBody>
          <a:bodyPr lIns="90000" tIns="46800" rIns="90000" bIns="46800">
            <a:norm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Example #2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9800"/>
            <a:ext cx="7543800" cy="3657600"/>
          </a:xfrm>
        </p:spPr>
        <p:txBody>
          <a:bodyPr lIns="90000" tIns="46800" rIns="90000" bIns="46800">
            <a:normAutofit/>
          </a:bodyPr>
          <a:lstStyle/>
          <a:p>
            <a:pPr marL="265176" indent="-265176" fontAlgn="auto"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dirty="0" smtClean="0"/>
              <a:t>Construction Crew Assistant</a:t>
            </a:r>
            <a:r>
              <a:rPr lang="en-GB" dirty="0" smtClean="0"/>
              <a:t>, </a:t>
            </a:r>
            <a:r>
              <a:rPr lang="en-GB" dirty="0" err="1" smtClean="0"/>
              <a:t>Swersky</a:t>
            </a:r>
            <a:r>
              <a:rPr lang="en-GB" dirty="0" smtClean="0"/>
              <a:t> Construction,</a:t>
            </a:r>
          </a:p>
          <a:p>
            <a:pPr marL="265176" indent="-265176" fontAlgn="auto"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Santa Barbara, CA  Summers 2007-2009</a:t>
            </a:r>
          </a:p>
          <a:p>
            <a:pPr marL="265176" indent="-265176" fontAlgn="auto"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/>
          </a:p>
          <a:p>
            <a:pPr marL="630936" lvl="1" indent="-265176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Coordinated with crew of 4 to build homes</a:t>
            </a:r>
          </a:p>
          <a:p>
            <a:pPr marL="630936" lvl="1" indent="-265176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Rapidly adapted to changing work orders</a:t>
            </a:r>
          </a:p>
          <a:p>
            <a:pPr marL="630936" lvl="1" indent="-265176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Maintained tools worth over $1000</a:t>
            </a:r>
          </a:p>
          <a:p>
            <a:pPr marL="630936" lvl="1" indent="-265176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Beginning training in reading blueprints and structural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3400"/>
            <a:ext cx="8229600" cy="1219200"/>
          </a:xfrm>
        </p:spPr>
        <p:txBody>
          <a:bodyPr lIns="90000" tIns="46800" rIns="90000" bIns="46800">
            <a:normAutofit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Parts of a Résumé:</a:t>
            </a:r>
            <a:r>
              <a:rPr lang="en-GB" sz="4400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Sections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133600"/>
            <a:ext cx="6705600" cy="3886200"/>
          </a:xfrm>
        </p:spPr>
        <p:txBody>
          <a:bodyPr lIns="90000" tIns="46800" rIns="90000" bIns="4680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Campus/Community Involvement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This is one example...think of some of your own</a:t>
            </a:r>
          </a:p>
          <a:p>
            <a:pPr marL="274320" indent="-274320" fontAlgn="auto"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References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They are assumed; use the space to expand on your qualifications</a:t>
            </a:r>
          </a:p>
          <a:p>
            <a:pPr marL="640080" lvl="1" indent="-246888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Create a reference list (with professional and/or scholastic contacts) to give them when they do ask, but not before.</a:t>
            </a:r>
          </a:p>
          <a:p>
            <a:pPr marL="640080" lvl="1" indent="-246888" fontAlgn="auto"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/>
          </a:p>
          <a:p>
            <a:pPr marL="640080" lvl="1" indent="-246888" fontAlgn="auto"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7019925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Résumé?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838200" y="1905000"/>
            <a:ext cx="7239000" cy="4497388"/>
          </a:xfrm>
        </p:spPr>
        <p:txBody>
          <a:bodyPr>
            <a:normAutofit/>
          </a:bodyPr>
          <a:lstStyle/>
          <a:p>
            <a:pPr marL="265176" indent="-265176" fontAlgn="auto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A marketing tool – you are marketing yourself</a:t>
            </a:r>
          </a:p>
          <a:p>
            <a:pPr marL="265176" indent="-265176" fontAlgn="auto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A brief overview of education and </a:t>
            </a:r>
            <a:r>
              <a:rPr lang="en-GB" b="1" dirty="0" smtClean="0">
                <a:cs typeface="Times New Roman" pitchFamily="18" charset="0"/>
              </a:rPr>
              <a:t>relevant</a:t>
            </a:r>
            <a:r>
              <a:rPr lang="en-GB" dirty="0" smtClean="0">
                <a:cs typeface="Times New Roman" pitchFamily="18" charset="0"/>
              </a:rPr>
              <a:t> activities to demonstrate skills and accomplishments</a:t>
            </a:r>
          </a:p>
          <a:p>
            <a:pPr marL="265176" indent="-265176" fontAlgn="auto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A document tailored to each position / organization</a:t>
            </a:r>
          </a:p>
          <a:p>
            <a:pPr marL="265176" indent="-265176" fontAlgn="auto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The first (and maybe the only) impression </a:t>
            </a:r>
            <a:endParaRPr lang="en-US" dirty="0"/>
          </a:p>
          <a:p>
            <a:pPr marL="265176" indent="-265176" fontAlgn="auto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Let’s look at some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79413"/>
            <a:ext cx="7924800" cy="1144587"/>
          </a:xfrm>
        </p:spPr>
        <p:txBody>
          <a:bodyPr lIns="90000" tIns="46800" rIns="90000" bIns="46800">
            <a:normAutofit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Résumé Formatting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735138"/>
            <a:ext cx="7391400" cy="4087812"/>
          </a:xfrm>
        </p:spPr>
        <p:txBody>
          <a:bodyPr lIns="90000" tIns="46800" rIns="90000" bIns="46800">
            <a:normAutofit/>
          </a:bodyPr>
          <a:lstStyle/>
          <a:p>
            <a:pPr marL="274320" indent="-274320" fontAlgn="auto">
              <a:lnSpc>
                <a:spcPct val="90000"/>
              </a:lnSpc>
              <a:spcBef>
                <a:spcPts val="825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Chronological? Functional? Combination?</a:t>
            </a:r>
          </a:p>
          <a:p>
            <a:pPr marL="274320" indent="-274320" fontAlgn="auto">
              <a:lnSpc>
                <a:spcPct val="90000"/>
              </a:lnSpc>
              <a:spcBef>
                <a:spcPts val="825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Length: ONE PAGE?</a:t>
            </a:r>
          </a:p>
          <a:p>
            <a:pPr marL="274320" indent="-274320" fontAlgn="auto">
              <a:lnSpc>
                <a:spcPct val="90000"/>
              </a:lnSpc>
              <a:spcBef>
                <a:spcPts val="825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Font and margin considerations</a:t>
            </a:r>
          </a:p>
          <a:p>
            <a:pPr marL="274320" indent="-274320" fontAlgn="auto">
              <a:lnSpc>
                <a:spcPct val="90000"/>
              </a:lnSpc>
              <a:spcBef>
                <a:spcPts val="825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Use </a:t>
            </a:r>
            <a:r>
              <a:rPr lang="en-GB" b="1" dirty="0" smtClean="0"/>
              <a:t>bold type, </a:t>
            </a:r>
            <a:r>
              <a:rPr lang="en-GB" i="1" dirty="0" smtClean="0"/>
              <a:t>italics, </a:t>
            </a:r>
            <a:r>
              <a:rPr lang="en-GB" dirty="0" smtClean="0"/>
              <a:t>or underlines to highlight important information</a:t>
            </a:r>
          </a:p>
          <a:p>
            <a:pPr marL="274320" indent="-274320" fontAlgn="auto">
              <a:lnSpc>
                <a:spcPct val="90000"/>
              </a:lnSpc>
              <a:spcBef>
                <a:spcPts val="825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Your résumé should be NEAT, PROFESSIONAL and EASY TO READ</a:t>
            </a:r>
          </a:p>
          <a:p>
            <a:pPr marL="274320" indent="-274320" fontAlgn="auto">
              <a:lnSpc>
                <a:spcPct val="90000"/>
              </a:lnSpc>
              <a:spcBef>
                <a:spcPts val="825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Absolutely NO typographical errors!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GB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Chronological Format</a:t>
            </a:r>
            <a:endParaRPr lang="en-US" sz="5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sz="2800" b="1" dirty="0" smtClean="0"/>
              <a:t>Advantages</a:t>
            </a:r>
          </a:p>
          <a:p>
            <a:pPr lvl="1"/>
            <a:r>
              <a:rPr lang="en-US" sz="2200" dirty="0" smtClean="0"/>
              <a:t>It’s the most common &amp; traditional style.</a:t>
            </a:r>
          </a:p>
          <a:p>
            <a:pPr lvl="1"/>
            <a:r>
              <a:rPr lang="en-US" sz="2200" dirty="0" smtClean="0"/>
              <a:t>Employers find it easy to understand.</a:t>
            </a:r>
          </a:p>
          <a:p>
            <a:pPr lvl="1"/>
            <a:r>
              <a:rPr lang="en-US" sz="2200" dirty="0" smtClean="0"/>
              <a:t>It’s generally easier to write.</a:t>
            </a:r>
          </a:p>
          <a:p>
            <a:pPr lvl="1"/>
            <a:r>
              <a:rPr lang="en-US" sz="2200" dirty="0" smtClean="0"/>
              <a:t>It emphasizes career laddering.</a:t>
            </a:r>
          </a:p>
          <a:p>
            <a:r>
              <a:rPr lang="en-US" b="1" dirty="0" smtClean="0"/>
              <a:t>Disadvantages</a:t>
            </a:r>
          </a:p>
          <a:p>
            <a:pPr lvl="1"/>
            <a:r>
              <a:rPr lang="en-US" dirty="0"/>
              <a:t>M</a:t>
            </a:r>
            <a:r>
              <a:rPr lang="en-US" sz="2200" dirty="0" smtClean="0"/>
              <a:t>ost recent experience may not be your most important or relevant experience. </a:t>
            </a:r>
          </a:p>
          <a:p>
            <a:pPr lvl="1"/>
            <a:r>
              <a:rPr lang="en-US" dirty="0"/>
              <a:t>M</a:t>
            </a:r>
            <a:r>
              <a:rPr lang="en-US" sz="2200" dirty="0" smtClean="0"/>
              <a:t>ay have little or no work experience or feel their work experience is unimpressive.</a:t>
            </a:r>
          </a:p>
          <a:p>
            <a:pPr lvl="1"/>
            <a:r>
              <a:rPr lang="en-US" sz="2200" dirty="0" smtClean="0"/>
              <a:t>Don’t want to be stereotyped on the basis of past work experience.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Format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305800" cy="4389437"/>
          </a:xfrm>
        </p:spPr>
        <p:txBody>
          <a:bodyPr/>
          <a:lstStyle/>
          <a:p>
            <a:r>
              <a:rPr lang="en-US" sz="2800" b="1" dirty="0" smtClean="0"/>
              <a:t>Advantages </a:t>
            </a:r>
          </a:p>
          <a:p>
            <a:pPr lvl="1"/>
            <a:r>
              <a:rPr lang="en-US" dirty="0" smtClean="0"/>
              <a:t>Useful when you want to emphasize abilities not used in recent work experience.</a:t>
            </a:r>
          </a:p>
          <a:p>
            <a:pPr lvl="1"/>
            <a:r>
              <a:rPr lang="en-US" dirty="0" smtClean="0"/>
              <a:t>May be useful when entering the job market for the first time or changing careers.</a:t>
            </a:r>
          </a:p>
          <a:p>
            <a:r>
              <a:rPr lang="en-US" sz="2800" b="1" dirty="0" smtClean="0"/>
              <a:t>Disadvantages </a:t>
            </a:r>
          </a:p>
          <a:p>
            <a:pPr lvl="1"/>
            <a:r>
              <a:rPr lang="en-US" dirty="0" smtClean="0"/>
              <a:t>May be difficult to write.</a:t>
            </a:r>
          </a:p>
          <a:p>
            <a:pPr lvl="1"/>
            <a:r>
              <a:rPr lang="en-US" dirty="0" smtClean="0"/>
              <a:t>May be confusing to employer or create skepticism due to lack of content.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0" y="914400"/>
            <a:ext cx="3733800" cy="556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914400"/>
            <a:ext cx="3733800" cy="5562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914400"/>
            <a:ext cx="8229600" cy="731838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accent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Do</a:t>
            </a:r>
            <a: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</a:t>
            </a:r>
            <a:r>
              <a:rPr lang="en-US" sz="5000" b="1" dirty="0">
                <a:solidFill>
                  <a:schemeClr val="accent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Don’t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3733800" cy="4525963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Emphasize your name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Be consistent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Use numbers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Match keywords to the job posting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Describe projects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TELL THE TRUTH!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52963" y="1600200"/>
            <a:ext cx="3576637" cy="4525963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2800" dirty="0">
              <a:latin typeface="+mn-lt"/>
              <a:cs typeface="+mn-cs"/>
            </a:endParaRP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Use the word </a:t>
            </a:r>
            <a:r>
              <a:rPr lang="en-US" sz="2800" dirty="0">
                <a:latin typeface="Times New Roman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</a:t>
            </a:r>
            <a:r>
              <a:rPr lang="en-US" sz="2800" dirty="0">
                <a:latin typeface="Times New Roman"/>
                <a:cs typeface="+mn-cs"/>
              </a:rPr>
              <a:t>”</a:t>
            </a:r>
            <a:endParaRPr lang="en-US" sz="2800" dirty="0">
              <a:latin typeface="+mn-lt"/>
              <a:cs typeface="+mn-cs"/>
            </a:endParaRP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Use fluff phrases</a:t>
            </a:r>
            <a:r>
              <a:rPr lang="en-US" sz="2800" dirty="0">
                <a:latin typeface="Times New Roman"/>
                <a:cs typeface="+mn-cs"/>
              </a:rPr>
              <a:t>–</a:t>
            </a:r>
            <a:r>
              <a:rPr lang="en-US" sz="2800" dirty="0">
                <a:latin typeface="+mn-lt"/>
                <a:cs typeface="+mn-cs"/>
              </a:rPr>
              <a:t> e.g., Responsible for, Duties include, etc.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Use graphics or </a:t>
            </a:r>
            <a:r>
              <a:rPr lang="en-US" sz="2800" dirty="0" smtClean="0">
                <a:latin typeface="+mn-lt"/>
                <a:cs typeface="+mn-cs"/>
              </a:rPr>
              <a:t>colors or photos</a:t>
            </a:r>
            <a:endParaRPr lang="en-US" sz="2800" dirty="0">
              <a:latin typeface="+mn-lt"/>
              <a:cs typeface="+mn-cs"/>
            </a:endParaRPr>
          </a:p>
          <a:p>
            <a:pPr marL="265176" indent="-265176" algn="l" defTabSz="914400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800" dirty="0">
                <a:latin typeface="+mn-lt"/>
                <a:cs typeface="+mn-cs"/>
              </a:rPr>
              <a:t>Allow ANY spelling or grammar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524000"/>
            <a:ext cx="8077200" cy="3886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Check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out our new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aseline="0" dirty="0" smtClean="0">
                <a:latin typeface="+mj-lt"/>
                <a:ea typeface="+mj-ea"/>
                <a:cs typeface="+mj-cs"/>
              </a:rPr>
              <a:t>How</a:t>
            </a:r>
            <a:r>
              <a:rPr lang="en-US" sz="5000" dirty="0" smtClean="0">
                <a:latin typeface="+mj-lt"/>
                <a:ea typeface="+mj-ea"/>
                <a:cs typeface="+mj-cs"/>
              </a:rPr>
              <a:t> to </a:t>
            </a:r>
            <a:r>
              <a:rPr lang="en-US" sz="5000" dirty="0" smtClean="0">
                <a:latin typeface="+mj-lt"/>
                <a:ea typeface="+mj-ea"/>
                <a:cs typeface="+mj-cs"/>
                <a:hlinkClick r:id="rId2"/>
              </a:rPr>
              <a:t>Get Hired Video </a:t>
            </a:r>
            <a:r>
              <a:rPr lang="en-US" sz="5000" dirty="0" smtClean="0">
                <a:latin typeface="+mj-lt"/>
                <a:ea typeface="+mj-ea"/>
                <a:cs typeface="+mj-cs"/>
              </a:rPr>
              <a:t>series!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524000"/>
            <a:ext cx="8077200" cy="3886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Have fun!</a:t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Come to the Career Center if you need help or want your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résumé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reviewed.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197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005345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"/>
          <a:stretch/>
        </p:blipFill>
        <p:spPr bwMode="auto">
          <a:xfrm>
            <a:off x="1839913" y="152400"/>
            <a:ext cx="5181600" cy="64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65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46722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6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762000" y="609600"/>
            <a:ext cx="8001000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Résumé Writing Guidelines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905000"/>
            <a:ext cx="7086600" cy="3657600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buClr>
                <a:schemeClr val="accent1">
                  <a:lumMod val="75000"/>
                </a:schemeClr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cs typeface="Times New Roman" pitchFamily="18" charset="0"/>
              </a:rPr>
              <a:t>YOU MUST TELL THE TRUTH</a:t>
            </a:r>
            <a:r>
              <a:rPr lang="en-GB" dirty="0" smtClean="0">
                <a:cs typeface="Times New Roman" pitchFamily="18" charset="0"/>
              </a:rPr>
              <a:t>!!</a:t>
            </a:r>
            <a:endParaRPr lang="en-GB" dirty="0">
              <a:cs typeface="Times New Roman" pitchFamily="18" charset="0"/>
            </a:endParaRPr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Résumés are subjective– few true rules</a:t>
            </a:r>
          </a:p>
          <a:p>
            <a:pPr marL="548640" lvl="1" indent="-201168" fontAlgn="auto">
              <a:spcBef>
                <a:spcPts val="55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200" dirty="0" smtClean="0">
                <a:cs typeface="Times New Roman" pitchFamily="18" charset="0"/>
              </a:rPr>
              <a:t>What you include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n-GB" sz="2200" dirty="0" smtClean="0">
                <a:cs typeface="Times New Roman" pitchFamily="18" charset="0"/>
              </a:rPr>
              <a:t>&amp; HOW you include it, has an impact</a:t>
            </a:r>
            <a:endParaRPr lang="en-GB" dirty="0">
              <a:cs typeface="Times New Roman" pitchFamily="18" charset="0"/>
            </a:endParaRPr>
          </a:p>
          <a:p>
            <a:pPr marL="265176" indent="-265176" fontAlgn="auto">
              <a:spcBef>
                <a:spcPts val="7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Prioritize the information in order of interest to your reader– top left is highest emphasis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762000" y="838200"/>
            <a:ext cx="7467600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Linking Yourself to the Position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762000" y="2286000"/>
            <a:ext cx="7620000" cy="403860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85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This is the key to success</a:t>
            </a:r>
          </a:p>
          <a:p>
            <a:pPr marL="274320" indent="-274320" fontAlgn="auto">
              <a:spcBef>
                <a:spcPts val="85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Match YOUR skills &amp; qualifications to THEIR requirements and keywords</a:t>
            </a:r>
          </a:p>
          <a:p>
            <a:pPr marL="274320" indent="-274320" fontAlgn="auto">
              <a:spcBef>
                <a:spcPts val="8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>
                <a:cs typeface="Times New Roman" pitchFamily="18" charset="0"/>
              </a:rPr>
              <a:t>Critique your résumé as if YOU were the employer– what would YOU want to see?</a:t>
            </a:r>
          </a:p>
          <a:p>
            <a:pPr marL="274320" indent="-274320" fontAlgn="auto">
              <a:spcBef>
                <a:spcPts val="85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>
              <a:cs typeface="Times New Roman" pitchFamily="18" charset="0"/>
            </a:endParaRPr>
          </a:p>
          <a:p>
            <a:pPr marL="274320" indent="-274320" algn="ctr" fontAlgn="auto">
              <a:spcBef>
                <a:spcPts val="85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b="1" i="1" dirty="0" smtClean="0">
                <a:cs typeface="Times New Roman" pitchFamily="18" charset="0"/>
              </a:rPr>
              <a:t>This is the single most important aspect of résumé writing!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6781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For Example…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3657600" cy="37673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Conduct training for personnel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Cook in quantity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Direct and coordinate food or beverage preparation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Monitor worker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Cook meals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Investigate customer complaints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Maintain production or work records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Price items on menu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657600" cy="37673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Determine food or beverage costs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Modify work procedures or processes to meet deadlines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Schedule employee work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Direct and coordinate activities of workers or staff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Estimate materials or labor requirements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Use oral or written communication techniques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Inspect facilities or equipment for regulatory compliance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5051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67818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Résumé Journal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543800" cy="3124200"/>
          </a:xfrm>
        </p:spPr>
        <p:txBody>
          <a:bodyPr/>
          <a:lstStyle/>
          <a:p>
            <a:pPr eaLnBrk="1" hangingPunct="1"/>
            <a:r>
              <a:rPr lang="en-US" dirty="0" smtClean="0"/>
              <a:t>You do amazing things every day in the culinary program</a:t>
            </a:r>
          </a:p>
          <a:p>
            <a:pPr eaLnBrk="1" hangingPunct="1"/>
            <a:r>
              <a:rPr lang="en-US" dirty="0" smtClean="0"/>
              <a:t>Though often we forget experiences quickly</a:t>
            </a:r>
          </a:p>
          <a:p>
            <a:pPr eaLnBrk="1" hangingPunct="1"/>
            <a:r>
              <a:rPr lang="en-US" dirty="0" smtClean="0"/>
              <a:t>A resume journal is an informal list of experiences and accomplishments </a:t>
            </a:r>
          </a:p>
          <a:p>
            <a:pPr eaLnBrk="1" hangingPunct="1"/>
            <a:r>
              <a:rPr lang="en-US" dirty="0" smtClean="0"/>
              <a:t>This will make customizing your resume for specific positions much easier!</a:t>
            </a:r>
          </a:p>
        </p:txBody>
      </p:sp>
    </p:spTree>
    <p:extLst>
      <p:ext uri="{BB962C8B-B14F-4D97-AF65-F5344CB8AC3E}">
        <p14:creationId xmlns:p14="http://schemas.microsoft.com/office/powerpoint/2010/main" val="86933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639763"/>
            <a:ext cx="7924800" cy="884237"/>
          </a:xfrm>
          <a:prstGeom prst="rect">
            <a:avLst/>
          </a:prstGeom>
        </p:spPr>
        <p:txBody>
          <a:bodyPr/>
          <a:lstStyle/>
          <a:p>
            <a:pPr algn="l" defTabSz="914400" fontAlgn="auto">
              <a:spcAft>
                <a:spcPts val="0"/>
              </a:spcAft>
              <a:defRPr/>
            </a:pPr>
            <a:r>
              <a:rPr lang="en-US" sz="3000" dirty="0">
                <a:latin typeface="+mj-lt"/>
                <a:ea typeface="+mj-ea"/>
                <a:cs typeface="+mj-cs"/>
              </a:rPr>
              <a:t>Parts of a </a:t>
            </a:r>
            <a:r>
              <a:rPr lang="en-GB" sz="3000" dirty="0">
                <a:latin typeface="+mj-lt"/>
              </a:rPr>
              <a:t>Résumé </a:t>
            </a:r>
            <a:r>
              <a:rPr lang="en-US" sz="3000" dirty="0">
                <a:latin typeface="+mj-lt"/>
                <a:ea typeface="+mj-ea"/>
                <a:cs typeface="+mj-cs"/>
              </a:rPr>
              <a:t>: </a:t>
            </a:r>
            <a:r>
              <a:rPr lang="en-US" sz="50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Contact Info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057400"/>
            <a:ext cx="4953000" cy="4068763"/>
          </a:xfrm>
          <a:prstGeom prst="rect">
            <a:avLst/>
          </a:prstGeom>
        </p:spPr>
        <p:txBody>
          <a:bodyPr/>
          <a:lstStyle/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Emphasize your </a:t>
            </a:r>
            <a:r>
              <a:rPr lang="en-US" sz="2000" b="1" dirty="0">
                <a:latin typeface="+mn-lt"/>
                <a:cs typeface="+mn-cs"/>
              </a:rPr>
              <a:t>Name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Use a local address if reliable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Phone numbers:  use cell phone number if you have a professional voice mail greeting 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Provide </a:t>
            </a:r>
            <a:r>
              <a:rPr lang="en-US" sz="2000" i="1" dirty="0">
                <a:latin typeface="+mn-lt"/>
                <a:cs typeface="+mn-cs"/>
              </a:rPr>
              <a:t>appropriate</a:t>
            </a:r>
            <a:r>
              <a:rPr lang="en-US" sz="2000" dirty="0">
                <a:latin typeface="+mn-lt"/>
                <a:cs typeface="+mn-cs"/>
              </a:rPr>
              <a:t> e-mail address (NOT </a:t>
            </a:r>
            <a:r>
              <a:rPr lang="en-US" sz="2000" i="1" dirty="0">
                <a:latin typeface="+mn-lt"/>
                <a:cs typeface="+mn-cs"/>
              </a:rPr>
              <a:t>lazyboybob@...) </a:t>
            </a:r>
            <a:r>
              <a:rPr lang="en-US" sz="2000" dirty="0">
                <a:latin typeface="+mn-lt"/>
                <a:cs typeface="+mn-cs"/>
              </a:rPr>
              <a:t>and check on a daily basis</a:t>
            </a:r>
          </a:p>
          <a:p>
            <a:pPr marL="265176" indent="-265176" algn="l" defTabSz="914400" fontAlgn="auto">
              <a:spcBef>
                <a:spcPts val="25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000" dirty="0">
                <a:latin typeface="+mn-lt"/>
                <a:cs typeface="+mn-cs"/>
              </a:rPr>
              <a:t>Recommend 10-12 font size for contact information and remainder of </a:t>
            </a:r>
            <a:r>
              <a:rPr lang="en-US" sz="2000" dirty="0" smtClean="0">
                <a:latin typeface="+mn-lt"/>
              </a:rPr>
              <a:t>résumé</a:t>
            </a: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598"/>
            <a:ext cx="3523496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1068</TotalTime>
  <Words>1102</Words>
  <Application>Microsoft Office PowerPoint</Application>
  <PresentationFormat>On-screen Show (4:3)</PresentationFormat>
  <Paragraphs>172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Impact</vt:lpstr>
      <vt:lpstr>Lucida Sans Unicode</vt:lpstr>
      <vt:lpstr>Times New Roman</vt:lpstr>
      <vt:lpstr>Wingdings 2</vt:lpstr>
      <vt:lpstr>NewsPrint</vt:lpstr>
      <vt:lpstr>PowerPoint Presentation</vt:lpstr>
      <vt:lpstr>What is a Résumé?</vt:lpstr>
      <vt:lpstr>PowerPoint Presentation</vt:lpstr>
      <vt:lpstr>PowerPoint Presentation</vt:lpstr>
      <vt:lpstr>Résumé Writing Guidelines</vt:lpstr>
      <vt:lpstr>Linking Yourself to the Position</vt:lpstr>
      <vt:lpstr>For Example…</vt:lpstr>
      <vt:lpstr>Résumé Journal</vt:lpstr>
      <vt:lpstr>PowerPoint Presentation</vt:lpstr>
      <vt:lpstr>PowerPoint Presentation</vt:lpstr>
      <vt:lpstr>Parts of a Résumé:  Summary of Qualifications</vt:lpstr>
      <vt:lpstr>Parts of a Résumé: Education</vt:lpstr>
      <vt:lpstr>PowerPoint Presentation</vt:lpstr>
      <vt:lpstr> Parts of a Résumé: Experience</vt:lpstr>
      <vt:lpstr>PowerPoint Presentation</vt:lpstr>
      <vt:lpstr>PowerPoint Presentation</vt:lpstr>
      <vt:lpstr>PowerPoint Presentation</vt:lpstr>
      <vt:lpstr>Experience Example #2</vt:lpstr>
      <vt:lpstr>Parts of a Résumé: Other Sections</vt:lpstr>
      <vt:lpstr>Résumé Formatting</vt:lpstr>
      <vt:lpstr> Chronological Format</vt:lpstr>
      <vt:lpstr>Functional Format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Rocket Science</dc:title>
  <dc:creator>khunt</dc:creator>
  <cp:lastModifiedBy>Eurman, Valerie S.</cp:lastModifiedBy>
  <cp:revision>91</cp:revision>
  <cp:lastPrinted>2016-09-30T20:12:15Z</cp:lastPrinted>
  <dcterms:modified xsi:type="dcterms:W3CDTF">2016-09-30T20:21:07Z</dcterms:modified>
</cp:coreProperties>
</file>